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32"/>
  </p:notesMasterIdLst>
  <p:handoutMasterIdLst>
    <p:handoutMasterId r:id="rId33"/>
  </p:handoutMasterIdLst>
  <p:sldIdLst>
    <p:sldId id="256" r:id="rId3"/>
    <p:sldId id="289" r:id="rId4"/>
    <p:sldId id="291" r:id="rId5"/>
    <p:sldId id="292" r:id="rId6"/>
    <p:sldId id="265" r:id="rId7"/>
    <p:sldId id="261" r:id="rId8"/>
    <p:sldId id="263" r:id="rId9"/>
    <p:sldId id="293" r:id="rId10"/>
    <p:sldId id="264" r:id="rId11"/>
    <p:sldId id="285" r:id="rId12"/>
    <p:sldId id="286" r:id="rId13"/>
    <p:sldId id="294" r:id="rId14"/>
    <p:sldId id="305" r:id="rId15"/>
    <p:sldId id="307" r:id="rId16"/>
    <p:sldId id="295" r:id="rId17"/>
    <p:sldId id="308" r:id="rId18"/>
    <p:sldId id="309" r:id="rId19"/>
    <p:sldId id="297" r:id="rId20"/>
    <p:sldId id="310" r:id="rId21"/>
    <p:sldId id="311" r:id="rId22"/>
    <p:sldId id="312" r:id="rId23"/>
    <p:sldId id="313" r:id="rId24"/>
    <p:sldId id="314" r:id="rId25"/>
    <p:sldId id="306" r:id="rId26"/>
    <p:sldId id="280" r:id="rId27"/>
    <p:sldId id="318" r:id="rId28"/>
    <p:sldId id="316" r:id="rId29"/>
    <p:sldId id="315" r:id="rId30"/>
    <p:sldId id="317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Helvetica Light" panose="020B0604020202020204"/>
      <p:regular r:id="rId40"/>
    </p:embeddedFont>
    <p:embeddedFont>
      <p:font typeface="Helvetica Rounded" charset="0"/>
      <p:bold r:id="rId41"/>
    </p:embeddedFont>
    <p:embeddedFont>
      <p:font typeface="Port Lligat Sans" panose="020B0604020202020204" charset="0"/>
      <p:regular r:id="rId42"/>
    </p:embeddedFont>
    <p:embeddedFont>
      <p:font typeface="Product Sans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88512" autoAdjust="0"/>
  </p:normalViewPr>
  <p:slideViewPr>
    <p:cSldViewPr snapToGrid="0">
      <p:cViewPr varScale="1">
        <p:scale>
          <a:sx n="63" d="100"/>
          <a:sy n="63" d="100"/>
        </p:scale>
        <p:origin x="104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823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667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55B806-5708-533A-F6F5-955272A0C71F}"/>
              </a:ext>
            </a:extLst>
          </p:cNvPr>
          <p:cNvGrpSpPr/>
          <p:nvPr userDrawn="1"/>
        </p:nvGrpSpPr>
        <p:grpSpPr>
          <a:xfrm>
            <a:off x="494424" y="1710400"/>
            <a:ext cx="11336970" cy="4290787"/>
            <a:chOff x="494424" y="1710400"/>
            <a:chExt cx="1133697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72BFFB87-16BC-F863-271A-9086AFA7C21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2A9919-71CA-5216-BD35-0874783F3E10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DFDA2E4-4579-F5F4-78B5-16016E5B97D3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5F3F2AC-6F71-85EC-BE14-3108CED9387F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EE617160-AB9C-8433-F537-6EA9C958FBC6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15576FB-14B5-B2BB-5A54-BB2841AADD94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BBAC62-7633-DA6B-EFBB-B0D083CCCB7A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1EB7937-25BB-692E-DB4B-22A17C598822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E288B18-F4AE-43ED-CFB9-D3C8FDC667AB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5B5F6406-98EC-8882-E7B1-D97CD88EEE49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3743D70-4F78-E6F5-CA52-8BD2BE17DCF0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192D4CF-727D-6ACC-9885-72F6A9FC0594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78A6271-D37E-9DA8-D814-6A121610D79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7606D5AF-1A32-D9D1-B093-4105CED56608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3E838BA-CEB5-AEEB-F790-690F8DD9D067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408027B-FC6A-1111-0D0D-937A9EFCF218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A0AFD27-0667-021C-92BE-575C338382E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6A9D8D-6363-31C5-75CF-7217B8E16030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FAED97D-773C-215F-3D78-62C9D87BC846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45EADE8-A01E-9251-5EB3-B1FDCB057B4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7BBB22A-BBDF-7C1A-7367-2BF254B0FF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6BAD42-7914-145B-4D1A-589F212331E1}"/>
              </a:ext>
            </a:extLst>
          </p:cNvPr>
          <p:cNvGrpSpPr/>
          <p:nvPr userDrawn="1"/>
        </p:nvGrpSpPr>
        <p:grpSpPr>
          <a:xfrm>
            <a:off x="365454" y="1710400"/>
            <a:ext cx="11465940" cy="4290787"/>
            <a:chOff x="365454" y="1710400"/>
            <a:chExt cx="1146594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1434E63-0E9D-0445-1E3C-5E5D0609C33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B4F01CF-653B-05B6-5785-C11066471654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9D1BC2F-8FB5-4E0A-90E7-AB7E8E52194D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63896D6-62B9-6DFB-A4BA-E2304CC9CF26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AD92C94-EBD4-D12F-9CBD-7257E22A5BBE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D5781F7-0D61-6A5B-7035-C7C1C9F4AEA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435DDB-76AA-E05C-0126-5B3552F1BB6F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A863122-9743-B163-DAEF-41A0A24538A3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457768-423C-73E0-A499-C1BD8ECC966F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A439C32-8C0A-7F42-0408-6A81C03FB8E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9848CA-07FC-793D-52B2-4AC111AAEA58}"/>
                </a:ext>
              </a:extLst>
            </p:cNvPr>
            <p:cNvSpPr/>
            <p:nvPr userDrawn="1"/>
          </p:nvSpPr>
          <p:spPr>
            <a:xfrm flipV="1">
              <a:off x="365454" y="3868373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4BDF0D-F601-4604-2BA0-F906EF80D767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CFB75D2-4B00-939A-3D8E-C9FE781D766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BB22113-C63D-068B-0C0C-1473FA98C45C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266003D-B055-0B6A-D6FE-449C31F16BC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BFB60C0-7DEE-9862-9DC3-AC514701E802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F85EB72-9385-8753-3EB2-45D59FEDFBB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CD1545C-6321-AC7C-D5AE-604120288623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0466D85-47B7-76D7-C83A-E22F04973893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E6F09C-16DE-2994-CDD6-6CF1EADC021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84169CA-4A0B-8318-2A35-CED82C108131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D756C-2F86-5EAE-3774-7EEB953F9B8D}"/>
              </a:ext>
            </a:extLst>
          </p:cNvPr>
          <p:cNvGrpSpPr/>
          <p:nvPr userDrawn="1"/>
        </p:nvGrpSpPr>
        <p:grpSpPr>
          <a:xfrm>
            <a:off x="276703" y="1068613"/>
            <a:ext cx="11336970" cy="4290787"/>
            <a:chOff x="494424" y="1710400"/>
            <a:chExt cx="11336970" cy="429078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2870C9-7ADA-E1C8-60CE-AD20A5F1A2F5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1D06F8B-A798-847E-682A-F411EA752633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0AAA35-C6BB-86CA-FBA7-FB717160197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51AD8AA-6028-792B-158F-7187121DC2F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B800D9B-F446-E324-F7EE-23010D829CA0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5FE52B9-13D5-5B0E-6A86-0CDB339A67C2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C3FE23E-8252-4C78-E996-FDBCED9D64F9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B90441-A159-95D8-B6A0-077EB9CCE91B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47D525E-E4A8-CEE3-65EA-DCC78B1B5138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1DA5E25-C0B8-85A1-B47B-5FB25BCE41C8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60D9706-D4D0-251E-4A12-FCAB3E7DAAC3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3498F3D-BCE8-983D-6FEB-4D8F261A5B92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317C5E2-1FBF-03B5-A013-6EF87D93015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2C752B8-16A5-5581-761C-A63212EC2617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B8918E6-19B2-5424-BEC2-0C17FA858F79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BAA5F02-793C-D2B3-A7BF-D806D1CBCC5B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E721034-7D46-E10B-F864-36DF497DE723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F037AEF-C783-F5D9-681E-5041B2F891E4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3C8FE61-03E7-A34B-94AD-8CCD0BA02DE8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DB34613-2948-557C-BC7D-108BD5A5B4CC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B0305E-839F-C7CB-D627-F783C4FDB58F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32CAE0-D2F7-2FEF-2C07-A17754ECC723}"/>
              </a:ext>
            </a:extLst>
          </p:cNvPr>
          <p:cNvGrpSpPr/>
          <p:nvPr userDrawn="1"/>
        </p:nvGrpSpPr>
        <p:grpSpPr>
          <a:xfrm>
            <a:off x="276703" y="1808766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FF16BCF-8F62-EB7E-53BC-06480721E262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F73E74-7E8D-7D69-E02B-04DC4848C752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B610A8D-9000-4080-39F8-8F418B32DF4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06CA6DC-2840-697B-9646-4239D9350F70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FB01551-631F-9A87-C68D-775B466CC9AB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DC2B4-3E9B-F57D-627B-B79C07ABF233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1E1A4E0-E9F0-FB2B-8955-F14F36CD73F1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6E18D8-C347-A128-5812-A975EC1BB275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D8FF59-1B52-5E4E-FEE5-6555E97FA8CC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1DE1626-F042-19D4-25DA-753F0ED70067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94EECFF-2790-779A-289B-FD8450B35B4F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FA5567B-1BA8-3729-1FA4-506D16018B4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1CFA5B2-CF57-77D5-0B95-804917EC904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7B17D8B-4DB4-78E1-02BB-CAB872157346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795CEB80-7EBA-8C78-E8FF-601E717BB6E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B0DD8BF-B57D-6E9F-C12A-3325E9BCA97A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79032DA6-4A48-B475-C92D-AD562938579D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15250C3-B523-F528-BBEC-76DC5923E972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44202ED-4204-E42B-6D91-F548C5C79B85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038D00-BBDB-03E8-4F90-D380BCD2792D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88306BD-8396-BA55-3092-20F70A8959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91705B-1143-318C-B5D0-36423ECE53E8}"/>
              </a:ext>
            </a:extLst>
          </p:cNvPr>
          <p:cNvGrpSpPr/>
          <p:nvPr userDrawn="1"/>
        </p:nvGrpSpPr>
        <p:grpSpPr>
          <a:xfrm>
            <a:off x="276703" y="2604307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FF48B0A-E5AA-C1BB-213E-5BA8D078765F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2113844-7F7A-9453-CF56-4E6BF7121565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BDB3F9F-B96E-B4F8-8FB2-1E09A67BBF2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3397E81-F0EF-7A86-8693-AEDC3FF5758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FDDBAD1-38FD-5AAB-AF8D-70D4C171CDAD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9ECDC53-FC61-948C-FF91-4C1B3F9A04D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C21F9B8-1C37-CB28-CABC-7E9738C541C4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E5F1B11-50F3-67E4-5B78-225AB5A71417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6C818F9-0F90-38ED-C2C2-9CF1AD84108A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2DE3AF9-D092-9303-DBCB-DC8458A3A64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94CF2F-C80F-0E4B-9391-ACAD9A1CD02C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E1F9149-B460-8786-53EE-F73D5BDB6B2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DB9AD98-A029-EEBE-D359-B88FD31AD4A2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BB8FE01-6816-EF76-BDF6-6BEDDCAC7C54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E634EA4-E24B-FD98-FE3D-2F43112DBC94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759FD6-1C18-9498-7EAC-F9C4F06AA974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1913C1C-9626-E517-BD3A-37F9CADF909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16DB9E2-985A-E2A0-0AB9-7BF656BA643A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B1F5A3-042C-C9C3-37E5-69269287AEE2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BBCA3B-0AFB-1E3D-A23F-E72C003AA372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EF4CD7C-44D8-7473-FF77-E9B266AD4AED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953-CC27-6E4B-9358-816C6494B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899F-9C5C-16F5-6B7B-4754A05B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D1AB-BAF2-1086-E873-09619DF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F8D-55B2-9DB8-90A4-CC7FC646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D09A-9718-8C11-ED05-B372A5F8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4696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2B0F-E505-A278-E14C-53F573B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672-26B6-FEDB-3D6E-B6D1AB1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30FB-A173-8851-72EC-180BF02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F4CA-FEFB-2BC7-A303-E7F48C2C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EA1-9768-3DD1-65B0-0042EEA0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5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347D-5C1B-5AAA-638C-4401CCC9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33CC-AC44-A370-A3F1-0F6EE2F5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F748-94EA-A5FD-DB7F-0105D09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7A1A-52DC-96AE-0A19-6228056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8C1-52E8-F7B4-B756-E85F08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03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8A74-5D79-A913-8325-A8A6B4F2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5500-36DC-53E6-5EAB-9A5F121C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C1B-379F-1F54-6928-73CE07B4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53E4-E8E9-0DDB-A854-C8CFE1A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ECA4-C9B0-9F31-E92E-618B3C86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3A49-1171-B7AA-1276-818F151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815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665-4B65-04D8-6CCC-E89C27A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A9ADD-55EB-2C61-EA29-FB1BB5A4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DFD8-1613-719D-69B5-30E608406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8750F-9344-EE96-E167-CB3990E59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FE79-2B32-206E-3D3A-254B6FCA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8618F-A032-317D-82CF-D4FC3D48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7994-2243-BF2E-E408-F92BA570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6FC0-F56E-F3A6-F095-3FC55DC5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51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D16-071B-0902-1E5B-3C437A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498AF-AFDE-AD1B-E748-922D411E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3F6B-18FD-CACB-CD2B-6E8EB55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32B52-E734-E4DD-2FBB-2E74114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914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E258-6595-02FD-8F3C-BEF8F93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D09F4-1BB1-06DA-432B-C25BEEA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002F-FF1C-EC8E-BBE6-0B9B34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555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115-E9C4-4E19-74DB-61ECF4E8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72AB-7916-CFCE-74BE-E814733A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45A64-135E-2F75-8E55-F0817E42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1923-BC59-FEA4-8E90-F56D5920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C614-405D-ED9F-F632-1A7BA058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0176-95F2-D97E-A758-F53EF0E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98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23C9-49D0-CF7E-93F4-AD6242C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1CA82-4B2E-F747-0817-C533F4E71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26ED-DDDE-F211-DAE3-E9A24DE1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51B-5D24-344F-E5E4-EBB182FF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9A62-305A-B666-F806-AD49CAB8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F7AD3-5305-CDD2-AC77-4C435F5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3383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7657-5286-279E-BF55-15C64BDB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83B1C-1E31-BED9-D40E-9E04876E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B377-BA4F-3466-5D82-AE3E4546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00D9-188B-20F2-7AB4-51741A5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A40-2AB5-8E06-1964-7CBA6B16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35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D7715-D9A1-F086-3FE0-2425FD5F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900A-D105-F04B-1AFC-CFC2673B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F319-7C88-004B-70E9-CDCA139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C74-2B3F-4195-22D2-4BB139A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523-8286-247A-457C-CE53E3D8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24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C2263-89F6-60E2-559B-BE657CF5C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3E06246-8B64-A8F2-2DDA-4A2E53E1D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04568239-EB48-B5D7-30AB-B607D6C8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E719085-38E6-DAC3-2A55-616EF51EF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64F6F2D4-339A-D95C-03F2-632D3734AC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D4B9E0F-ED64-2090-4EF8-696193661B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FE844DA-0047-BA41-427A-68ACF1F58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D8AA8F-B464-2418-B0C4-8B2DEE3C8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65C51D09-CAB0-8811-23E4-AD734027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7200C5-2E72-07F2-7628-86F9D4223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A9CBC9F8-B229-C5CD-FB57-2EBE56B93C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F715BEA-BF69-F5C6-FC9B-C9E92A42D0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22AB42F-4C42-F018-2D03-ED10D5D93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1DB266CF-8213-318E-8B63-CD98180A7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E52E-617B-AE0E-1A95-47F32942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EEFDB61-EE8A-551C-7990-314496EDD5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FD219261-1900-31EF-C670-315217252D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730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89" r:id="rId8"/>
    <p:sldLayoutId id="2147483690" r:id="rId9"/>
    <p:sldLayoutId id="2147483668" r:id="rId10"/>
    <p:sldLayoutId id="2147483682" r:id="rId11"/>
    <p:sldLayoutId id="2147483674" r:id="rId12"/>
    <p:sldLayoutId id="2147483684" r:id="rId13"/>
    <p:sldLayoutId id="2147483683" r:id="rId14"/>
    <p:sldLayoutId id="2147483670" r:id="rId15"/>
    <p:sldLayoutId id="2147483685" r:id="rId16"/>
    <p:sldLayoutId id="2147483671" r:id="rId17"/>
    <p:sldLayoutId id="2147483686" r:id="rId18"/>
    <p:sldLayoutId id="2147483675" r:id="rId19"/>
    <p:sldLayoutId id="2147483672" r:id="rId20"/>
    <p:sldLayoutId id="2147483687" r:id="rId21"/>
    <p:sldLayoutId id="2147483673" r:id="rId22"/>
    <p:sldLayoutId id="2147483676" r:id="rId23"/>
    <p:sldLayoutId id="2147483677" r:id="rId24"/>
    <p:sldLayoutId id="2147483688" r:id="rId25"/>
    <p:sldLayoutId id="2147483678" r:id="rId26"/>
    <p:sldLayoutId id="2147483679" r:id="rId27"/>
    <p:sldLayoutId id="2147483680" r:id="rId28"/>
    <p:sldLayoutId id="2147483681" r:id="rId29"/>
    <p:sldLayoutId id="2147483663" r:id="rId30"/>
    <p:sldLayoutId id="2147483653" r:id="rId31"/>
    <p:sldLayoutId id="2147483667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82734-3F9A-9B10-1798-133FD1CC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FCCC-B770-EF66-FFAB-D51247EB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EF6-E59D-6AE3-9613-4BC6C872E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07C6-6936-8C8D-3A8F-C6F1089D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552-4E48-BCFE-8726-C059E3D6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680996" y="4630273"/>
            <a:ext cx="6830008" cy="588854"/>
          </a:xfrm>
        </p:spPr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6A5AC9-9FAA-7FA3-CCC0-5C6443A7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5E374-DB4F-DD0F-0BD0-4B36F9BF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UTP (</a:t>
            </a:r>
            <a:r>
              <a:rPr lang="en-US" dirty="0" err="1">
                <a:solidFill>
                  <a:srgbClr val="6F010C"/>
                </a:solidFill>
              </a:rPr>
              <a:t>Ujian</a:t>
            </a:r>
            <a:r>
              <a:rPr lang="en-US" dirty="0">
                <a:solidFill>
                  <a:srgbClr val="6F010C"/>
                </a:solidFill>
              </a:rPr>
              <a:t> Tengah </a:t>
            </a:r>
            <a:r>
              <a:rPr lang="en-US" dirty="0" err="1">
                <a:solidFill>
                  <a:srgbClr val="6F010C"/>
                </a:solidFill>
              </a:rPr>
              <a:t>Praktikum</a:t>
            </a:r>
            <a:r>
              <a:rPr lang="en-US" dirty="0">
                <a:solidFill>
                  <a:srgbClr val="6F010C"/>
                </a:solidFill>
              </a:rPr>
              <a:t>)</a:t>
            </a:r>
          </a:p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69502-F374-C540-0465-37ECEAD1D8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Database</a:t>
            </a:r>
          </a:p>
          <a:p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57E4C1-6EBB-BE67-ACBB-C0E8AC2460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HTML</a:t>
            </a:r>
          </a:p>
          <a:p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A45DF1-4BB4-61CD-7CD6-B992363D85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 UAP (</a:t>
            </a:r>
            <a:r>
              <a:rPr lang="en-US" dirty="0" err="1">
                <a:solidFill>
                  <a:srgbClr val="6F010C"/>
                </a:solidFill>
              </a:rPr>
              <a:t>Ujian</a:t>
            </a:r>
            <a:r>
              <a:rPr lang="en-US" dirty="0">
                <a:solidFill>
                  <a:srgbClr val="6F010C"/>
                </a:solidFill>
              </a:rPr>
              <a:t> Akhir </a:t>
            </a:r>
            <a:r>
              <a:rPr lang="en-US" dirty="0" err="1">
                <a:solidFill>
                  <a:srgbClr val="6F010C"/>
                </a:solidFill>
              </a:rPr>
              <a:t>Praktikum</a:t>
            </a:r>
            <a:r>
              <a:rPr lang="en-US" dirty="0">
                <a:solidFill>
                  <a:srgbClr val="6F010C"/>
                </a:solidFill>
              </a:rPr>
              <a:t>)</a:t>
            </a:r>
          </a:p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61B3E3-474C-FD13-C088-55E84E7912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HTML + CSS</a:t>
            </a:r>
          </a:p>
          <a:p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EDB7AB-9A5D-5C71-791E-9CD9CFA62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CSS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145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F0ED2-42CD-94B3-1A34-87C01907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07810-EE60-4BB5-74B4-ED370D6E5E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22553" y="3761739"/>
            <a:ext cx="3032093" cy="786719"/>
          </a:xfrm>
        </p:spPr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 UAP (</a:t>
            </a:r>
            <a:r>
              <a:rPr lang="en-US" dirty="0" err="1">
                <a:solidFill>
                  <a:srgbClr val="6F010C"/>
                </a:solidFill>
              </a:rPr>
              <a:t>Ujian</a:t>
            </a:r>
            <a:r>
              <a:rPr lang="en-US" dirty="0">
                <a:solidFill>
                  <a:srgbClr val="6F010C"/>
                </a:solidFill>
              </a:rPr>
              <a:t> Akhir </a:t>
            </a:r>
            <a:r>
              <a:rPr lang="en-US" dirty="0" err="1">
                <a:solidFill>
                  <a:srgbClr val="6F010C"/>
                </a:solidFill>
              </a:rPr>
              <a:t>Praktikum</a:t>
            </a:r>
            <a:r>
              <a:rPr lang="en-US" dirty="0">
                <a:solidFill>
                  <a:srgbClr val="6F010C"/>
                </a:solidFill>
              </a:rPr>
              <a:t>)</a:t>
            </a:r>
          </a:p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24669-703B-58D8-08D3-0F8328C68B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37353" y="3761738"/>
            <a:ext cx="3032093" cy="786719"/>
          </a:xfrm>
        </p:spPr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 Remedial / UAP </a:t>
            </a:r>
            <a:r>
              <a:rPr lang="en-US" dirty="0" err="1">
                <a:solidFill>
                  <a:srgbClr val="6F010C"/>
                </a:solidFill>
              </a:rPr>
              <a:t>Susulan</a:t>
            </a:r>
            <a:endParaRPr lang="en-US" dirty="0">
              <a:solidFill>
                <a:srgbClr val="6F010C"/>
              </a:solidFill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686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23271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8687B-930B-F445-D1E8-D6FF2EE50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Hardware (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Perangkat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Keras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)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adalah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salah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satu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komponen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dari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sebuah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komputer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sifat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alat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nya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bisa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dilihat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diraba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dan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dirasakan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oleh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manusia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secara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langsung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berbentuk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nyata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berfungsi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mendukung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proses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komputerisasi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. </a:t>
            </a:r>
            <a:endParaRPr lang="en-US"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3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Komponen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utama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Hardware:</a:t>
            </a:r>
            <a:endParaRPr lang="en-US"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Input</a:t>
            </a:r>
            <a:endParaRPr lang="en-US"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Proses</a:t>
            </a:r>
            <a:endParaRPr lang="en-US"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Output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E1F57-AF2E-8F19-891A-5038A9AE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 err="1"/>
              <a:t>Komputer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3124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36F85A-A6C7-520F-2553-EAB960D7E8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Definisi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Secara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Umum</a:t>
            </a:r>
            <a:endParaRPr lang="en-ID" b="1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Penyimpanan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tempat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penyimpanan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, media yang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menyimpan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data yang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diolah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oleh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komputer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ID" dirty="0">
              <a:latin typeface="Port Lligat Sans"/>
              <a:sym typeface="Port Lligat Sans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2100"/>
              <a:buNone/>
            </a:pPr>
            <a:r>
              <a:rPr lang="en-US" b="1" dirty="0">
                <a:latin typeface="Port Lligat Sans" panose="020B0604020202020204" charset="0"/>
              </a:rPr>
              <a:t>3 </a:t>
            </a:r>
            <a:r>
              <a:rPr lang="en-US" b="1" dirty="0" err="1">
                <a:latin typeface="Port Lligat Sans" panose="020B0604020202020204" charset="0"/>
              </a:rPr>
              <a:t>Tipe</a:t>
            </a:r>
            <a:r>
              <a:rPr lang="en-US" b="1" dirty="0">
                <a:latin typeface="Port Lligat Sans" panose="020B0604020202020204" charset="0"/>
              </a:rPr>
              <a:t> Storage :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2100"/>
              <a:buNone/>
            </a:pPr>
            <a:endParaRPr lang="en-ID" b="1" dirty="0">
              <a:latin typeface="Port Lligat Sans" panose="020B0604020202020204" charset="0"/>
            </a:endParaRPr>
          </a:p>
          <a:p>
            <a:endParaRPr lang="en-US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56565B-D31E-A28D-DA59-AEDE1119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ID" dirty="0"/>
          </a:p>
        </p:txBody>
      </p:sp>
      <p:pic>
        <p:nvPicPr>
          <p:cNvPr id="4" name="Google Shape;685;p56" descr="HDD,SSD,SSHD">
            <a:extLst>
              <a:ext uri="{FF2B5EF4-FFF2-40B4-BE49-F238E27FC236}">
                <a16:creationId xmlns:a16="http://schemas.microsoft.com/office/drawing/2014/main" id="{CD809B43-9FC0-48DA-02A4-AEE201D432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799" y="3781942"/>
            <a:ext cx="5070042" cy="1557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679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05125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12C9B5-CC31-FBB1-26B8-2E72FDBA7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Perangkat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lunak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(Software)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merupakan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program-program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pada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komputer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menjalankan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tugas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perintah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tertentu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diinginkan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oleh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pengguna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komputer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. 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Sistem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Operasi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(OS)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Menjalankan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operasi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dasar</a:t>
            </a: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Mengatur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kerja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hardware dan software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Wadah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program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aplikasi</a:t>
            </a: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indent="0">
              <a:buNone/>
            </a:pPr>
            <a:endParaRPr lang="en-US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141E52-E336-B2C0-1C05-566FEC6E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Komputer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4965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C3B19-DB1D-47E7-79BA-8854D5958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Apps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Utility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Multimedia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Office/Programme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Internet &amp; security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3F626-8C66-CDF0-195E-775E45FF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Komputer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747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Manajemen</a:t>
            </a:r>
            <a:r>
              <a:rPr lang="en-US" dirty="0"/>
              <a:t> File </a:t>
            </a:r>
            <a:br>
              <a:rPr lang="en-US" dirty="0"/>
            </a:br>
            <a:r>
              <a:rPr lang="en-US" dirty="0"/>
              <a:t>dan File Security</a:t>
            </a:r>
          </a:p>
        </p:txBody>
      </p:sp>
    </p:spTree>
    <p:extLst>
      <p:ext uri="{BB962C8B-B14F-4D97-AF65-F5344CB8AC3E}">
        <p14:creationId xmlns:p14="http://schemas.microsoft.com/office/powerpoint/2010/main" val="377978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6DD4B2-67BF-2AE9-0EC1-0821A02E43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Definisi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File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File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adalah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abstraksi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penyimpanan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dan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pengambilan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informasi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di disk. 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Abstraksi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ini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membuat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user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dibebani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rincian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cara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dan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letak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penyimpanan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data.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b="1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Definisi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Manajemen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File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Kegiatan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dilakukan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dengan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tujuan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menyimpan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menempatkan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mengklasifikasi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pengukuran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grafik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pemeliharaan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catatan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distribusi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i="1" dirty="0">
                <a:latin typeface="Port Lligat Sans"/>
                <a:ea typeface="Port Lligat Sans"/>
                <a:cs typeface="Port Lligat Sans"/>
                <a:sym typeface="Port Lligat Sans"/>
              </a:rPr>
              <a:t>letter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dan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sebagainya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terhadap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file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dimiliki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619B3-DACB-6052-A071-706399F7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Manajemen</a:t>
            </a:r>
            <a:r>
              <a:rPr lang="en-US" dirty="0"/>
              <a:t> File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699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Erniyati</a:t>
            </a:r>
            <a:r>
              <a:rPr lang="en-US" dirty="0"/>
              <a:t>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19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63537-B169-02C2-A8FA-6242577DDC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Definisi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File Security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File security (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Keamanan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File)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adalah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metode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teknik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mengamankan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melindungi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file dan data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dari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akses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orang lain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dikenal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Contoh</a:t>
            </a:r>
            <a:r>
              <a:rPr lang="en-US" b="1" dirty="0">
                <a:latin typeface="Port Lligat Sans"/>
                <a:ea typeface="Port Lligat Sans"/>
                <a:cs typeface="Port Lligat Sans"/>
                <a:sym typeface="Port Lligat Sans"/>
              </a:rPr>
              <a:t> file security :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Memberikan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password pada file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Memberikan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atribut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hidden pada file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Merubah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file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menjadi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bentuk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zip</a:t>
            </a: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A28FD0-3228-AFEA-2276-29718179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Security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74818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4DF1-A799-BDA0-B997-3561D4D36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635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Cara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memberikan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password pada file :</a:t>
            </a:r>
          </a:p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Pilih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file yang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ingin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diamankan</a:t>
            </a:r>
            <a:endParaRPr lang="en-ID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File &gt; Save As</a:t>
            </a:r>
            <a:endParaRPr lang="en-ID" dirty="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Tools 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(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di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sebelah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kiri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tombol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Save)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&gt; General Option</a:t>
            </a:r>
            <a:endParaRPr lang="en-ID" dirty="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Masukkan password yang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ingin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endParaRPr lang="en-ID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Ok</a:t>
            </a:r>
            <a:endParaRPr lang="en-ID" dirty="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Masukkan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kembali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password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membuka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dan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mengedit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file</a:t>
            </a:r>
            <a:endParaRPr lang="en-ID" dirty="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Ok</a:t>
            </a:r>
            <a:endParaRPr lang="en-ID" dirty="0"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Selesai</a:t>
            </a:r>
            <a:endParaRPr lang="en-ID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03E111-CDB9-2311-11BB-8C937D49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pada File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337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7442-50ED-91E7-B6F4-341CD0FD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pada File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4050-5BEC-22C4-5EC5-98800616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03" y="1211768"/>
            <a:ext cx="6887994" cy="50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D62534-20DE-9F31-A489-A091A597D5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6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Cara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memberi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atribut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hidden pada file :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kanan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pada file/folder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kemudian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pilih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endParaRPr lang="en-ID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Properties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Pada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Attributes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centang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checkbox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Hidden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endParaRPr lang="en-ID" b="1" dirty="0">
              <a:latin typeface="Port Lligat Sans"/>
              <a:sym typeface="Port Lligat Sans"/>
            </a:endParaRPr>
          </a:p>
          <a:p>
            <a:pPr marL="635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>
                <a:latin typeface="Port Lligat Sans"/>
                <a:sym typeface="Port Lligat Sans"/>
              </a:rPr>
              <a:t>Cara </a:t>
            </a:r>
            <a:r>
              <a:rPr lang="en-ID" b="1" dirty="0" err="1">
                <a:latin typeface="Port Lligat Sans"/>
                <a:sym typeface="Port Lligat Sans"/>
              </a:rPr>
              <a:t>melihat</a:t>
            </a:r>
            <a:r>
              <a:rPr lang="en-ID" b="1" dirty="0">
                <a:latin typeface="Port Lligat Sans"/>
                <a:sym typeface="Port Lligat Sans"/>
              </a:rPr>
              <a:t> file yang </a:t>
            </a:r>
            <a:r>
              <a:rPr lang="en-ID" b="1" dirty="0" err="1">
                <a:latin typeface="Port Lligat Sans"/>
                <a:sym typeface="Port Lligat Sans"/>
              </a:rPr>
              <a:t>sudah</a:t>
            </a:r>
            <a:r>
              <a:rPr lang="en-ID" b="1" dirty="0">
                <a:latin typeface="Port Lligat Sans"/>
                <a:sym typeface="Port Lligat Sans"/>
              </a:rPr>
              <a:t> di-hidden :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Pada menu bar File Manager,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View </a:t>
            </a:r>
            <a:endParaRPr lang="en-ID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kemudian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pilih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Show hidden Files.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CC1F0-C4C6-DF90-0CFC-A597485E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Files</a:t>
            </a:r>
            <a:endParaRPr lang="en-ID" dirty="0"/>
          </a:p>
        </p:txBody>
      </p:sp>
      <p:pic>
        <p:nvPicPr>
          <p:cNvPr id="4" name="Google Shape;739;p65">
            <a:extLst>
              <a:ext uri="{FF2B5EF4-FFF2-40B4-BE49-F238E27FC236}">
                <a16:creationId xmlns:a16="http://schemas.microsoft.com/office/drawing/2014/main" id="{2A9775DE-9CF4-90CE-3E11-799E113586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5748" y="1363091"/>
            <a:ext cx="4236098" cy="4837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617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8687B-930B-F445-D1E8-D6FF2EE50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283" y="1617688"/>
            <a:ext cx="10663238" cy="4523757"/>
          </a:xfrm>
        </p:spPr>
        <p:txBody>
          <a:bodyPr/>
          <a:lstStyle/>
          <a:p>
            <a:pPr marL="6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Cara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mengubah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file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menjadi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bentuk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zip : </a:t>
            </a:r>
          </a:p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kanan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pada Folder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kemudian</a:t>
            </a:r>
            <a:endParaRPr lang="en-ID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pilih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Add to archive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Beri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nama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dan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tipe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archive format</a:t>
            </a:r>
            <a:endParaRPr lang="en-ID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Pilih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Set Password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kemudian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enter </a:t>
            </a:r>
            <a:endParaRPr lang="en-ID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password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lalu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Ok</a:t>
            </a:r>
            <a:endParaRPr lang="en-ID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E1F57-AF2E-8F19-891A-5038A9AE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Files</a:t>
            </a:r>
            <a:endParaRPr lang="en-ID" dirty="0"/>
          </a:p>
        </p:txBody>
      </p:sp>
      <p:pic>
        <p:nvPicPr>
          <p:cNvPr id="4" name="Google Shape;746;p66">
            <a:extLst>
              <a:ext uri="{FF2B5EF4-FFF2-40B4-BE49-F238E27FC236}">
                <a16:creationId xmlns:a16="http://schemas.microsoft.com/office/drawing/2014/main" id="{DA69653D-D5CB-F0DD-FDA2-EDFE9EDE00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7747" y="1715312"/>
            <a:ext cx="4232090" cy="4328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23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8687B-930B-F445-D1E8-D6FF2EE50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60852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Memudahkan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cara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kerja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mekanisme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pemakaian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file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secara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bersamaan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  <a:endParaRPr lang="en-ID" dirty="0">
              <a:sym typeface="Port Lligat Sans"/>
            </a:endParaRPr>
          </a:p>
          <a:p>
            <a:pPr marL="460852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Kemudahan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membuat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mengedit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dan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menghapus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file.</a:t>
            </a:r>
            <a:endParaRPr lang="en-ID" dirty="0">
              <a:sym typeface="Port Lligat Sans"/>
            </a:endParaRPr>
          </a:p>
          <a:p>
            <a:pPr marL="460852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Kemudahan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melakukan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Backup dan Recovery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antisipasi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         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kehilangan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file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kecelakaan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upaya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orang lain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merusak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atau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menghancurkan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file.</a:t>
            </a:r>
            <a:endParaRPr lang="en-ID" dirty="0">
              <a:sym typeface="Port Lligat Sans"/>
            </a:endParaRPr>
          </a:p>
          <a:p>
            <a:pPr marL="460852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Dapat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disimpan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dengan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Aman dan </a:t>
            </a:r>
            <a:r>
              <a:rPr lang="en-ID" b="1" dirty="0" err="1">
                <a:latin typeface="Port Lligat Sans"/>
                <a:ea typeface="Port Lligat Sans"/>
                <a:cs typeface="Port Lligat Sans"/>
                <a:sym typeface="Port Lligat Sans"/>
              </a:rPr>
              <a:t>Rahasia</a:t>
            </a:r>
            <a:r>
              <a:rPr lang="en-ID" b="1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pada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lingkungan</a:t>
            </a:r>
            <a:r>
              <a:rPr lang="en-ID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ID" dirty="0" err="1">
                <a:latin typeface="Port Lligat Sans"/>
                <a:ea typeface="Port Lligat Sans"/>
                <a:cs typeface="Port Lligat Sans"/>
                <a:sym typeface="Port Lligat Sans"/>
              </a:rPr>
              <a:t>sensitif</a:t>
            </a:r>
            <a:endParaRPr lang="en-ID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E1F57-AF2E-8F19-891A-5038A9AE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File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8759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9773-9962-987B-F498-E9BD9031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04627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0BDEEC-1F00-850A-9923-C1AFDF87AA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Sebutkan</a:t>
            </a:r>
            <a:r>
              <a:rPr lang="en-US" dirty="0"/>
              <a:t> 5 </a:t>
            </a:r>
            <a:r>
              <a:rPr lang="en-US" dirty="0" err="1"/>
              <a:t>contoh</a:t>
            </a:r>
            <a:r>
              <a:rPr lang="en-US" dirty="0"/>
              <a:t> Hardware!</a:t>
            </a:r>
          </a:p>
          <a:p>
            <a:r>
              <a:rPr lang="en-US" dirty="0" err="1"/>
              <a:t>Sebutkan</a:t>
            </a:r>
            <a:r>
              <a:rPr lang="en-US" dirty="0"/>
              <a:t> 5 </a:t>
            </a:r>
            <a:r>
              <a:rPr lang="en-US" dirty="0" err="1"/>
              <a:t>contoh</a:t>
            </a:r>
            <a:r>
              <a:rPr lang="en-US" dirty="0"/>
              <a:t> Software!</a:t>
            </a:r>
          </a:p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file?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FFF23-FB5B-41DC-BE25-FAD0CD79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344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8635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E2D6-3B13-83F5-019B-022947D0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66F7A-1DF4-FB73-F86A-3DB02D5C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0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Calvin Febryand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065122226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065122226@student.unpak.ac.id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081285298471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Hesti</a:t>
            </a:r>
            <a:r>
              <a:rPr lang="en-US" dirty="0"/>
              <a:t> </a:t>
            </a:r>
            <a:r>
              <a:rPr lang="en-US" dirty="0" err="1"/>
              <a:t>Nasyifa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065122220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065122220@student.unpak.ac.id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085880046188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7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Penilaian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0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hadir</a:t>
            </a:r>
            <a:r>
              <a:rPr lang="en-US" dirty="0"/>
              <a:t> minimal 10 </a:t>
            </a:r>
            <a:r>
              <a:rPr lang="en-US" dirty="0" err="1"/>
              <a:t>menit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, batas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15 </a:t>
            </a:r>
            <a:r>
              <a:rPr lang="en-US" dirty="0" err="1"/>
              <a:t>menit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Jika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terlambat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15 </a:t>
            </a:r>
            <a:r>
              <a:rPr lang="en-US" dirty="0" err="1"/>
              <a:t>menit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lain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pengganti</a:t>
            </a:r>
            <a:r>
              <a:rPr lang="en-US" dirty="0"/>
              <a:t> pada </a:t>
            </a:r>
            <a:r>
              <a:rPr lang="en-US" dirty="0" err="1"/>
              <a:t>minggu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mengenakan</a:t>
            </a:r>
            <a:r>
              <a:rPr lang="en-US" dirty="0"/>
              <a:t> </a:t>
            </a:r>
            <a:r>
              <a:rPr lang="en-US" dirty="0" err="1"/>
              <a:t>pakaian</a:t>
            </a:r>
            <a:r>
              <a:rPr lang="en-US" dirty="0"/>
              <a:t> </a:t>
            </a:r>
            <a:r>
              <a:rPr lang="en-US" dirty="0" err="1"/>
              <a:t>sopan</a:t>
            </a:r>
            <a:r>
              <a:rPr lang="en-US" dirty="0"/>
              <a:t> (</a:t>
            </a:r>
            <a:r>
              <a:rPr lang="en-US" dirty="0" err="1"/>
              <a:t>kemeja</a:t>
            </a:r>
            <a:r>
              <a:rPr lang="en-US" dirty="0"/>
              <a:t>/baju </a:t>
            </a:r>
            <a:r>
              <a:rPr lang="en-US" dirty="0" err="1"/>
              <a:t>berkerah</a:t>
            </a:r>
            <a:r>
              <a:rPr lang="en-US" dirty="0"/>
              <a:t>, </a:t>
            </a:r>
            <a:r>
              <a:rPr lang="en-US" dirty="0" err="1"/>
              <a:t>celana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dan </a:t>
            </a:r>
            <a:r>
              <a:rPr lang="en-US" dirty="0" err="1"/>
              <a:t>sepatu</a:t>
            </a:r>
            <a:r>
              <a:rPr lang="en-US" dirty="0"/>
              <a:t>).</a:t>
            </a:r>
          </a:p>
          <a:p>
            <a:pPr algn="just"/>
            <a:r>
              <a:rPr lang="en-US" dirty="0" err="1"/>
              <a:t>Dilarang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topi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jaket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Dilarang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9A1660-7E81-0ACD-76D8-2195917F9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6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+mj-lt"/>
              <a:buAutoNum type="arabicPeriod" startAt="6"/>
            </a:pPr>
            <a:r>
              <a:rPr lang="en-US" dirty="0" err="1"/>
              <a:t>Diperbolehkan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dan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ditaruh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/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  <a:p>
            <a:pPr algn="just">
              <a:buFont typeface="+mj-lt"/>
              <a:buAutoNum type="arabicPeriod" startAt="6"/>
            </a:pPr>
            <a:r>
              <a:rPr lang="en-US" dirty="0" err="1"/>
              <a:t>Dilarang</a:t>
            </a:r>
            <a:r>
              <a:rPr lang="en-US" dirty="0"/>
              <a:t> </a:t>
            </a:r>
            <a:r>
              <a:rPr lang="en-US" dirty="0" err="1"/>
              <a:t>mencabut</a:t>
            </a:r>
            <a:r>
              <a:rPr lang="en-US" dirty="0"/>
              <a:t>/</a:t>
            </a:r>
            <a:r>
              <a:rPr lang="en-US" dirty="0" err="1"/>
              <a:t>melepas</a:t>
            </a:r>
            <a:r>
              <a:rPr lang="en-US" dirty="0"/>
              <a:t>/</a:t>
            </a:r>
            <a:r>
              <a:rPr lang="en-US" dirty="0" err="1"/>
              <a:t>memasang</a:t>
            </a:r>
            <a:r>
              <a:rPr lang="en-US" dirty="0"/>
              <a:t>/</a:t>
            </a:r>
            <a:r>
              <a:rPr lang="en-US" dirty="0" err="1"/>
              <a:t>menyalakan</a:t>
            </a:r>
            <a:r>
              <a:rPr lang="en-US" dirty="0"/>
              <a:t>/</a:t>
            </a:r>
            <a:r>
              <a:rPr lang="en-US" dirty="0" err="1"/>
              <a:t>mematikan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di </a:t>
            </a:r>
            <a:r>
              <a:rPr lang="en-US" dirty="0" err="1"/>
              <a:t>laboratorium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seizin </a:t>
            </a:r>
            <a:r>
              <a:rPr lang="en-US" dirty="0" err="1"/>
              <a:t>asisten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.</a:t>
            </a:r>
          </a:p>
          <a:p>
            <a:pPr algn="just">
              <a:buFont typeface="+mj-lt"/>
              <a:buAutoNum type="arabicPeriod" startAt="6"/>
            </a:pPr>
            <a:r>
              <a:rPr lang="en-US" dirty="0"/>
              <a:t>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apapun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.</a:t>
            </a:r>
          </a:p>
          <a:p>
            <a:pPr algn="just">
              <a:buFont typeface="+mj-lt"/>
              <a:buAutoNum type="arabicPeriod" startAt="6"/>
            </a:pPr>
            <a:r>
              <a:rPr lang="en-US" dirty="0"/>
              <a:t>Jika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melanggar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asisten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berhak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.</a:t>
            </a:r>
          </a:p>
          <a:p>
            <a:pPr algn="just">
              <a:buFont typeface="+mj-lt"/>
              <a:buAutoNum type="arabicPeriod" startAt="6"/>
            </a:pPr>
            <a:r>
              <a:rPr lang="en-US" dirty="0"/>
              <a:t>Jika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berhalangan</a:t>
            </a:r>
            <a:r>
              <a:rPr lang="en-US" dirty="0"/>
              <a:t> </a:t>
            </a:r>
            <a:r>
              <a:rPr lang="en-US" dirty="0" err="1"/>
              <a:t>hadir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diwajibkan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lain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pengganti</a:t>
            </a:r>
            <a:r>
              <a:rPr lang="en-US" dirty="0"/>
              <a:t>, batas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pengganti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3 kali.</a:t>
            </a:r>
          </a:p>
          <a:p>
            <a:pPr algn="just">
              <a:buFont typeface="+mj-lt"/>
              <a:buAutoNum type="arabicPeriod" startAt="6"/>
            </a:pP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pengganti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kabar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asisten</a:t>
            </a:r>
            <a:r>
              <a:rPr lang="en-US" dirty="0"/>
              <a:t>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absen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. </a:t>
            </a:r>
          </a:p>
          <a:p>
            <a:pPr>
              <a:buAutoNum type="arabicPeriod" startAt="6"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9A1660-7E81-0ACD-76D8-2195917F9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3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4EDDB7-08EA-D505-0BAB-FF8A52D8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52EB1-0104-F47E-8A85-A6402E2B3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66153" y="2520757"/>
            <a:ext cx="3032093" cy="763554"/>
          </a:xfrm>
        </p:spPr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Ms. Office Excel 1</a:t>
            </a:r>
          </a:p>
          <a:p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F941A0F-BF29-FCFC-3D01-900FB2BBA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9953" y="2520757"/>
            <a:ext cx="3032093" cy="763554"/>
          </a:xfrm>
        </p:spPr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Ms. Office Word</a:t>
            </a:r>
          </a:p>
          <a:p>
            <a:endParaRPr lang="en-ID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F8A35D-9E2F-DC71-4623-6D4BF1CDEC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474" y="2510292"/>
            <a:ext cx="3032093" cy="786719"/>
          </a:xfrm>
        </p:spPr>
        <p:txBody>
          <a:bodyPr/>
          <a:lstStyle/>
          <a:p>
            <a:r>
              <a:rPr lang="en-US" sz="2000" dirty="0" err="1">
                <a:solidFill>
                  <a:srgbClr val="6F010C"/>
                </a:solidFill>
              </a:rPr>
              <a:t>Pengenalan</a:t>
            </a:r>
            <a:r>
              <a:rPr lang="en-US" sz="2000" dirty="0">
                <a:solidFill>
                  <a:srgbClr val="6F010C"/>
                </a:solidFill>
              </a:rPr>
              <a:t> PIK (Hardware, Software, </a:t>
            </a:r>
            <a:r>
              <a:rPr lang="en-US" sz="2000" dirty="0" err="1">
                <a:solidFill>
                  <a:srgbClr val="6F010C"/>
                </a:solidFill>
              </a:rPr>
              <a:t>Manajemen</a:t>
            </a:r>
            <a:r>
              <a:rPr lang="en-US" sz="2000" dirty="0">
                <a:solidFill>
                  <a:srgbClr val="6F010C"/>
                </a:solidFill>
              </a:rPr>
              <a:t> File)</a:t>
            </a:r>
            <a:endParaRPr lang="en-US" sz="2000" dirty="0">
              <a:solidFill>
                <a:srgbClr val="3F0202"/>
              </a:solidFill>
            </a:endParaRPr>
          </a:p>
          <a:p>
            <a:endParaRPr lang="en-ID" sz="2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D7FEF9D-02B2-D1F2-58C8-AE1E545609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Review &amp; </a:t>
            </a:r>
            <a:r>
              <a:rPr lang="en-US" dirty="0" err="1">
                <a:solidFill>
                  <a:srgbClr val="6F010C"/>
                </a:solidFill>
              </a:rPr>
              <a:t>Persiapan</a:t>
            </a:r>
            <a:r>
              <a:rPr lang="en-US" dirty="0">
                <a:solidFill>
                  <a:srgbClr val="6F010C"/>
                </a:solidFill>
              </a:rPr>
              <a:t> UTP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9DCADE-FCC0-5831-A7EA-AB647255A4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Ms. Office PowerPoint</a:t>
            </a:r>
          </a:p>
          <a:p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41E0D68-B7A2-6A2B-91FA-6F74FE8AC7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6F010C"/>
                </a:solidFill>
              </a:rPr>
              <a:t>Ms. Office Excel 2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8769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748</Words>
  <Application>Microsoft Office PowerPoint</Application>
  <PresentationFormat>Widescreen</PresentationFormat>
  <Paragraphs>122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Port Lligat Sans</vt:lpstr>
      <vt:lpstr>Helvetica Rounded</vt:lpstr>
      <vt:lpstr>Product Sans</vt:lpstr>
      <vt:lpstr>Calibri Light</vt:lpstr>
      <vt:lpstr>Helvetica Light</vt:lpstr>
      <vt:lpstr>Arial</vt:lpstr>
      <vt:lpstr>Office Theme</vt:lpstr>
      <vt:lpstr>Custom Design</vt:lpstr>
      <vt:lpstr>Pengantar  Ilmu Komputer</vt:lpstr>
      <vt:lpstr>Erniyati, M.Kom.</vt:lpstr>
      <vt:lpstr>Calvin Febryand</vt:lpstr>
      <vt:lpstr>Hesti Nasyifa</vt:lpstr>
      <vt:lpstr>Kontrak Kuliah</vt:lpstr>
      <vt:lpstr>Bobot Penilaian</vt:lpstr>
      <vt:lpstr>Praktikum – Tata Tertib</vt:lpstr>
      <vt:lpstr>Praktikum – Tata Tertib</vt:lpstr>
      <vt:lpstr>PowerPoint Presentation</vt:lpstr>
      <vt:lpstr>PowerPoint Presentation</vt:lpstr>
      <vt:lpstr>PowerPoint Presentation</vt:lpstr>
      <vt:lpstr>Hardware</vt:lpstr>
      <vt:lpstr>Hardware Komputer</vt:lpstr>
      <vt:lpstr>Storage</vt:lpstr>
      <vt:lpstr>Software</vt:lpstr>
      <vt:lpstr>Software Komputer</vt:lpstr>
      <vt:lpstr>Software Komputer</vt:lpstr>
      <vt:lpstr>Manajemen File  dan File Security</vt:lpstr>
      <vt:lpstr>Manajemen File</vt:lpstr>
      <vt:lpstr>File Security</vt:lpstr>
      <vt:lpstr>Password pada File</vt:lpstr>
      <vt:lpstr>Password pada File</vt:lpstr>
      <vt:lpstr>Hidden Files</vt:lpstr>
      <vt:lpstr>Zip Files</vt:lpstr>
      <vt:lpstr>Fungsi Manajemen File</vt:lpstr>
      <vt:lpstr>Short Test</vt:lpstr>
      <vt:lpstr>Short Test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Hesti Nasyifa</cp:lastModifiedBy>
  <cp:revision>77</cp:revision>
  <dcterms:created xsi:type="dcterms:W3CDTF">2022-09-17T01:23:29Z</dcterms:created>
  <dcterms:modified xsi:type="dcterms:W3CDTF">2023-09-25T02:30:22Z</dcterms:modified>
</cp:coreProperties>
</file>